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95" r:id="rId3"/>
    <p:sldId id="294" r:id="rId4"/>
    <p:sldId id="296" r:id="rId5"/>
    <p:sldId id="297" r:id="rId6"/>
    <p:sldId id="299" r:id="rId7"/>
    <p:sldId id="291" r:id="rId8"/>
    <p:sldId id="289" r:id="rId9"/>
    <p:sldId id="290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006600"/>
    <a:srgbClr val="800080"/>
    <a:srgbClr val="00FFFF"/>
    <a:srgbClr val="FF9966"/>
    <a:srgbClr val="9966FF"/>
    <a:srgbClr val="FF3300"/>
    <a:srgbClr val="00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71407" autoAdjust="0"/>
  </p:normalViewPr>
  <p:slideViewPr>
    <p:cSldViewPr snapToGrid="0">
      <p:cViewPr>
        <p:scale>
          <a:sx n="77" d="100"/>
          <a:sy n="77" d="100"/>
        </p:scale>
        <p:origin x="109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F3207-FF44-46D9-A51F-0CC415EF3723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8BCD2-3642-4051-96F9-905883782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37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E8BCD2-3642-4051-96F9-9058837829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3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478F-34DC-578C-FB06-F8E406288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D8DD68-5E8E-C402-0F25-C3B497CA7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A5CDC-A67E-04EA-2DB3-0338A6D18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90151-B916-467D-62F0-F0DFAFB6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00B8A-419E-D8B5-8B01-C7098233A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6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208AB-D782-E337-0304-DC791343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5EB53-1ED7-25F9-6C24-F498A90D83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0FEA6-4BBC-D84D-4CF9-A5DAF2D80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1206F-9E22-B8CE-AEC7-D7A4DB56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6917C-F2FF-4B76-1C1D-8DA2D26B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25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E0F5A3-8801-95A6-1D85-B432EC0B6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33C4B-88EA-D6EA-A016-B7F6986A2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1AB3B-CF46-22DE-3FDE-7170D9C2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744AB-37E6-6A95-AAE9-3C545F173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776D6-5521-575B-6B19-A917E8656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87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D659D-8427-D7AB-A3C7-624B43466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4CFF1-58C1-F39D-0F7E-D54796173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988A4-53A9-B869-5D4D-26DFC195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EBDE5-BA27-8BBA-C849-F8AB15C0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C5A56-3B04-BF6C-0DD6-ECDD86F9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4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34BF-12EC-D588-9CFB-40A742895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E0A17-D6B1-8723-C7B9-707C0658F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9812AE-E552-450E-93FD-BD527E229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9CF2D-7094-7D1C-711C-948014176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C9FC6-F991-C6AB-AB18-C185A5A3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4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473A8-C3A5-4B87-06DB-0D559142D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0BBA0-A0EA-1B25-EB69-0C34FD21C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95D75-C567-21C0-267F-AAE4AA4B2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393DB6-0415-2239-EBA3-1986342A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01F0B-90A8-8A74-0370-FB29B236B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F157E-5B0C-FE54-51E8-B6258194E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5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BCB44-22AE-E836-091C-49F5AEE6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6951A-4278-7231-B06C-A575BEA1D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957A3B-94D2-2C73-06F1-137C1E19A0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5F8315-6916-22E4-8ACE-ACA944A17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4F316-4196-4BA5-C73F-10D8613BA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6FEBDA-623C-03AE-DC29-8A7C2895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6BFA47-791A-05CF-806A-32B0A497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AB2987-AA95-F47F-E9A7-9C184A57A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58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D5E1D-305D-C0AA-6F93-69B720FC8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14CF32-3AEF-48D7-6EF7-1E9686ACA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A278F-818C-886B-9BE1-979FFEBB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1294E-12AF-DF29-E4EB-E3BAEBE22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81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362F4A-8155-2257-5239-16DA9AD58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32F37-44B0-6482-D3CE-4ED1FCE8B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2A8C2-5714-7565-B995-A6CDC4C37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8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B91ED-07D5-C62F-11DE-D28B3AB70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94BF5-4C75-E329-3EE7-A0CA0E975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9B857-B58E-43B0-3BE3-59FCA7185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015CB4-10D7-2064-748F-139AE6412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76495-BD3B-06F4-8245-0B65C9286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C99F7-43C7-FB2D-0ECC-CCBC255D6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2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F62FE-9B49-336C-54CA-A342010D6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81E5F8-F81B-5576-C4F5-4DE5F9A2C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4A9660-2AD2-85B7-8CD1-A537BB742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DBDD0-76B6-5EFB-9451-F6D0DB8A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B126F-003E-74FD-40C3-E255BEB74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B343A-8060-D383-7AFF-48D0F495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6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1CC14E-73B3-E6E0-529D-CA6DEC3D4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04A8B-3E80-2767-79FF-380A37C8B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038CF-A5A7-7600-9194-577E166F1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721725-E2CA-4E57-A6ED-A13DFC77332B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BDF9-1280-51AD-092B-A87D5413D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30736-E187-321C-FFEC-263C23AC7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A194BC-4CD7-48E3-837A-12FD3022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0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91F13E43-07BE-CA31-D741-D7D09AF59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3" t="14393" r="9561" b="15631"/>
          <a:stretch/>
        </p:blipFill>
        <p:spPr>
          <a:xfrm>
            <a:off x="864324" y="1900423"/>
            <a:ext cx="10296734" cy="27948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31DB5F6-83AC-171F-7CF5-EE5B1B7786AF}"/>
              </a:ext>
            </a:extLst>
          </p:cNvPr>
          <p:cNvSpPr/>
          <p:nvPr/>
        </p:nvSpPr>
        <p:spPr>
          <a:xfrm>
            <a:off x="4151126" y="1639551"/>
            <a:ext cx="388974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>
                <a:ln w="0"/>
                <a:solidFill>
                  <a:schemeClr val="accent1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an introduction to…</a:t>
            </a:r>
            <a:endParaRPr lang="en-US" sz="2800" b="0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577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974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E65C6-1050-AFDA-D728-0B1F2E27D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A4FBED8-0BC5-2E92-CB83-7CE678742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5F9C3C-0E98-1AEE-BB7F-400A89DBCB23}"/>
              </a:ext>
            </a:extLst>
          </p:cNvPr>
          <p:cNvSpPr/>
          <p:nvPr/>
        </p:nvSpPr>
        <p:spPr>
          <a:xfrm>
            <a:off x="4038417" y="346730"/>
            <a:ext cx="3370545" cy="1197193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reflection blurRad="6350" stA="55000" endA="50" endPos="85000" dist="29997" dir="5400000" sy="-100000" algn="bl" rotWithShape="0"/>
                </a:effectLst>
                <a:latin typeface="+mj-lt"/>
                <a:ea typeface="+mj-ea"/>
                <a:cs typeface="+mj-cs"/>
              </a:rPr>
              <a:t>Problem </a:t>
            </a:r>
            <a:r>
              <a:rPr lang="en-US" sz="4400" b="1" dirty="0">
                <a:ln w="0"/>
                <a:solidFill>
                  <a:srgbClr val="FF0000"/>
                </a:solidFill>
                <a:effectLst>
                  <a:reflection blurRad="6350" stA="55000" endA="50" endPos="85000" dist="29997" dir="5400000" sy="-100000" algn="bl" rotWithShape="0"/>
                </a:effectLst>
                <a:latin typeface="+mj-lt"/>
                <a:ea typeface="+mj-ea"/>
                <a:cs typeface="+mj-cs"/>
              </a:rPr>
              <a:t>1</a:t>
            </a:r>
            <a:endParaRPr lang="en-US" sz="4400" b="1" cap="none" spc="0" dirty="0">
              <a:ln w="0"/>
              <a:solidFill>
                <a:srgbClr val="FF0000"/>
              </a:solidFill>
              <a:effectLst>
                <a:reflection blurRad="6350" stA="55000" endA="50" endPos="85000" dist="29997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C489E1-D908-4777-EA69-30B7E05213BA}"/>
              </a:ext>
            </a:extLst>
          </p:cNvPr>
          <p:cNvSpPr txBox="1"/>
          <p:nvPr/>
        </p:nvSpPr>
        <p:spPr>
          <a:xfrm>
            <a:off x="1433087" y="1641320"/>
            <a:ext cx="8903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Entrepreneurs face a </a:t>
            </a:r>
            <a:r>
              <a:rPr lang="en-US" sz="3200" b="1" i="1" dirty="0">
                <a:solidFill>
                  <a:srgbClr val="FF0000"/>
                </a:solidFill>
              </a:rPr>
              <a:t>big chance of failure </a:t>
            </a:r>
            <a:r>
              <a:rPr lang="en-US" sz="3200" dirty="0"/>
              <a:t>and </a:t>
            </a:r>
            <a:r>
              <a:rPr lang="en-US" sz="3200" b="1" i="1" dirty="0">
                <a:solidFill>
                  <a:srgbClr val="FF0000"/>
                </a:solidFill>
              </a:rPr>
              <a:t>difficulty raising capital </a:t>
            </a:r>
            <a:r>
              <a:rPr lang="en-US" sz="3200" dirty="0"/>
              <a:t>for many reasons…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91B0C9B-D64A-3A77-41E0-F5DF91DCB585}"/>
              </a:ext>
            </a:extLst>
          </p:cNvPr>
          <p:cNvSpPr/>
          <p:nvPr/>
        </p:nvSpPr>
        <p:spPr>
          <a:xfrm>
            <a:off x="867828" y="3185243"/>
            <a:ext cx="5101145" cy="2487072"/>
          </a:xfrm>
          <a:custGeom>
            <a:avLst/>
            <a:gdLst>
              <a:gd name="connsiteX0" fmla="*/ 0 w 1587304"/>
              <a:gd name="connsiteY0" fmla="*/ 0 h 892858"/>
              <a:gd name="connsiteX1" fmla="*/ 1587304 w 1587304"/>
              <a:gd name="connsiteY1" fmla="*/ 0 h 892858"/>
              <a:gd name="connsiteX2" fmla="*/ 1587304 w 1587304"/>
              <a:gd name="connsiteY2" fmla="*/ 892858 h 892858"/>
              <a:gd name="connsiteX3" fmla="*/ 0 w 1587304"/>
              <a:gd name="connsiteY3" fmla="*/ 892858 h 892858"/>
              <a:gd name="connsiteX4" fmla="*/ 0 w 1587304"/>
              <a:gd name="connsiteY4" fmla="*/ 0 h 892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304" h="892858">
                <a:moveTo>
                  <a:pt x="0" y="0"/>
                </a:moveTo>
                <a:lnTo>
                  <a:pt x="1587304" y="0"/>
                </a:lnTo>
                <a:lnTo>
                  <a:pt x="1587304" y="892858"/>
                </a:lnTo>
                <a:lnTo>
                  <a:pt x="0" y="8928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Lack </a:t>
            </a:r>
            <a:r>
              <a:rPr lang="en-US" sz="1600" b="1" kern="1200" dirty="0">
                <a:solidFill>
                  <a:srgbClr val="FFFF00"/>
                </a:solidFill>
              </a:rPr>
              <a:t>of</a:t>
            </a:r>
            <a:r>
              <a:rPr lang="en-US" sz="2400" b="1" kern="1200" dirty="0">
                <a:solidFill>
                  <a:srgbClr val="FFFF00"/>
                </a:solidFill>
              </a:rPr>
              <a:t> experience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POOR PLANNING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Don’t understand market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Underestimate competitors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Poor timing</a:t>
            </a:r>
            <a:endParaRPr lang="en-US" sz="2400" kern="1200" dirty="0">
              <a:solidFill>
                <a:srgbClr val="FFFF00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17B9F63-66FD-BB41-74AB-600EFD6587F6}"/>
              </a:ext>
            </a:extLst>
          </p:cNvPr>
          <p:cNvSpPr/>
          <p:nvPr/>
        </p:nvSpPr>
        <p:spPr>
          <a:xfrm>
            <a:off x="6180221" y="3185243"/>
            <a:ext cx="4786265" cy="2487072"/>
          </a:xfrm>
          <a:custGeom>
            <a:avLst/>
            <a:gdLst>
              <a:gd name="connsiteX0" fmla="*/ 0 w 1587304"/>
              <a:gd name="connsiteY0" fmla="*/ 0 h 892858"/>
              <a:gd name="connsiteX1" fmla="*/ 1587304 w 1587304"/>
              <a:gd name="connsiteY1" fmla="*/ 0 h 892858"/>
              <a:gd name="connsiteX2" fmla="*/ 1587304 w 1587304"/>
              <a:gd name="connsiteY2" fmla="*/ 892858 h 892858"/>
              <a:gd name="connsiteX3" fmla="*/ 0 w 1587304"/>
              <a:gd name="connsiteY3" fmla="*/ 892858 h 892858"/>
              <a:gd name="connsiteX4" fmla="*/ 0 w 1587304"/>
              <a:gd name="connsiteY4" fmla="*/ 0 h 892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304" h="892858">
                <a:moveTo>
                  <a:pt x="0" y="0"/>
                </a:moveTo>
                <a:lnTo>
                  <a:pt x="1587304" y="0"/>
                </a:lnTo>
                <a:lnTo>
                  <a:pt x="1587304" y="892858"/>
                </a:lnTo>
                <a:lnTo>
                  <a:pt x="0" y="8928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Don’t know how </a:t>
            </a:r>
            <a:r>
              <a:rPr lang="en-US" sz="1600" b="1" dirty="0">
                <a:solidFill>
                  <a:srgbClr val="FFFF00"/>
                </a:solidFill>
              </a:rPr>
              <a:t>to</a:t>
            </a:r>
            <a:r>
              <a:rPr lang="en-US" sz="2400" b="1" dirty="0">
                <a:solidFill>
                  <a:srgbClr val="FFFF00"/>
                </a:solidFill>
              </a:rPr>
              <a:t> find $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unqualified team members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Bad faith </a:t>
            </a:r>
            <a:r>
              <a:rPr lang="en-US" sz="1600" b="1" dirty="0">
                <a:solidFill>
                  <a:srgbClr val="FFFF00"/>
                </a:solidFill>
              </a:rPr>
              <a:t>or</a:t>
            </a:r>
            <a:r>
              <a:rPr lang="en-US" sz="2400" b="1" dirty="0">
                <a:solidFill>
                  <a:srgbClr val="FFFF00"/>
                </a:solidFill>
              </a:rPr>
              <a:t> incompetence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Difficulty finding advice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Unforeseen challenges</a:t>
            </a:r>
          </a:p>
        </p:txBody>
      </p:sp>
    </p:spTree>
    <p:extLst>
      <p:ext uri="{BB962C8B-B14F-4D97-AF65-F5344CB8AC3E}">
        <p14:creationId xmlns:p14="http://schemas.microsoft.com/office/powerpoint/2010/main" val="114528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020508-734C-A2BE-55FE-CAA4DCE189B8}"/>
              </a:ext>
            </a:extLst>
          </p:cNvPr>
          <p:cNvSpPr/>
          <p:nvPr/>
        </p:nvSpPr>
        <p:spPr>
          <a:xfrm>
            <a:off x="4362501" y="505245"/>
            <a:ext cx="2828453" cy="954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reflection blurRad="6350" stA="60000" endA="900" endPos="60000" dist="29997" dir="5400000" sy="-100000" algn="bl" rotWithShape="0"/>
                </a:effectLst>
                <a:latin typeface="+mj-lt"/>
                <a:ea typeface="+mj-ea"/>
                <a:cs typeface="+mj-cs"/>
              </a:rPr>
              <a:t>Problem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40AEC6-0F67-6939-E705-F089A0815E9B}"/>
              </a:ext>
            </a:extLst>
          </p:cNvPr>
          <p:cNvSpPr txBox="1"/>
          <p:nvPr/>
        </p:nvSpPr>
        <p:spPr>
          <a:xfrm>
            <a:off x="1614588" y="1604420"/>
            <a:ext cx="94668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VC’s, Angel Groups, Family Offices, and other </a:t>
            </a:r>
          </a:p>
          <a:p>
            <a:r>
              <a:rPr lang="en-US" sz="3200" b="1" i="1" dirty="0">
                <a:solidFill>
                  <a:srgbClr val="FF0000"/>
                </a:solidFill>
              </a:rPr>
              <a:t>Investors </a:t>
            </a:r>
            <a:r>
              <a:rPr lang="en-US" sz="3200" b="1" i="1" dirty="0"/>
              <a:t>are</a:t>
            </a:r>
            <a:r>
              <a:rPr lang="en-US" sz="3200" b="1" i="1" dirty="0">
                <a:solidFill>
                  <a:srgbClr val="FF0000"/>
                </a:solidFill>
              </a:rPr>
              <a:t> FED UP </a:t>
            </a:r>
            <a:r>
              <a:rPr lang="en-US" sz="3200" dirty="0"/>
              <a:t>with… 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68AC98A-D987-9FAC-BA08-8439FF0BEBEF}"/>
              </a:ext>
            </a:extLst>
          </p:cNvPr>
          <p:cNvSpPr/>
          <p:nvPr/>
        </p:nvSpPr>
        <p:spPr>
          <a:xfrm>
            <a:off x="1816504" y="3063772"/>
            <a:ext cx="8727434" cy="2960485"/>
          </a:xfrm>
          <a:custGeom>
            <a:avLst/>
            <a:gdLst>
              <a:gd name="connsiteX0" fmla="*/ 0 w 1587304"/>
              <a:gd name="connsiteY0" fmla="*/ 0 h 892858"/>
              <a:gd name="connsiteX1" fmla="*/ 1587304 w 1587304"/>
              <a:gd name="connsiteY1" fmla="*/ 0 h 892858"/>
              <a:gd name="connsiteX2" fmla="*/ 1587304 w 1587304"/>
              <a:gd name="connsiteY2" fmla="*/ 892858 h 892858"/>
              <a:gd name="connsiteX3" fmla="*/ 0 w 1587304"/>
              <a:gd name="connsiteY3" fmla="*/ 892858 h 892858"/>
              <a:gd name="connsiteX4" fmla="*/ 0 w 1587304"/>
              <a:gd name="connsiteY4" fmla="*/ 0 h 892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304" h="892858">
                <a:moveTo>
                  <a:pt x="0" y="0"/>
                </a:moveTo>
                <a:lnTo>
                  <a:pt x="1587304" y="0"/>
                </a:lnTo>
                <a:lnTo>
                  <a:pt x="1587304" y="892858"/>
                </a:lnTo>
                <a:lnTo>
                  <a:pt x="0" y="8928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t" anchorCtr="0">
            <a:noAutofit/>
          </a:bodyPr>
          <a:lstStyle/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Startup Failure rate 90% +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Massive investor losses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Entrepreneurs that can’t find a way to profit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Great ideas but inadequate teams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kern="1200" dirty="0">
                <a:solidFill>
                  <a:srgbClr val="FFFF00"/>
                </a:solidFill>
              </a:rPr>
              <a:t>Management that can’t </a:t>
            </a:r>
            <a:r>
              <a:rPr lang="en-US" b="1" kern="1200" dirty="0">
                <a:solidFill>
                  <a:srgbClr val="FFFF00"/>
                </a:solidFill>
              </a:rPr>
              <a:t>or</a:t>
            </a:r>
            <a:r>
              <a:rPr lang="en-US" sz="2800" b="1" kern="1200" dirty="0">
                <a:solidFill>
                  <a:srgbClr val="FFFF00"/>
                </a:solidFill>
              </a:rPr>
              <a:t> </a:t>
            </a:r>
            <a:r>
              <a:rPr lang="en-US" sz="2400" b="1" kern="1200" dirty="0">
                <a:solidFill>
                  <a:srgbClr val="FFFF00"/>
                </a:solidFill>
              </a:rPr>
              <a:t>won’t pivot</a:t>
            </a:r>
          </a:p>
          <a:p>
            <a:pPr marL="342900" lvl="0" indent="-342900" defTabSz="7112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 cap="all"/>
            </a:pPr>
            <a:r>
              <a:rPr lang="en-US" sz="2400" b="1" dirty="0">
                <a:solidFill>
                  <a:srgbClr val="FFFF00"/>
                </a:solidFill>
              </a:rPr>
              <a:t>Need to find unicorns to make up for the donkeys</a:t>
            </a:r>
            <a:endParaRPr lang="en-US" sz="2400" kern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839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91D4B4-4758-0FB7-73B4-03D390F11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855DB0-6611-5373-0AB8-5FF0713FB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E84C730-ADD6-D87E-ECB2-D1CBE3AD322E}"/>
              </a:ext>
            </a:extLst>
          </p:cNvPr>
          <p:cNvSpPr/>
          <p:nvPr/>
        </p:nvSpPr>
        <p:spPr>
          <a:xfrm>
            <a:off x="2097236" y="781137"/>
            <a:ext cx="2762806" cy="777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Problem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7C4C3A-FA94-97A6-DC43-0C631B57C517}"/>
              </a:ext>
            </a:extLst>
          </p:cNvPr>
          <p:cNvSpPr/>
          <p:nvPr/>
        </p:nvSpPr>
        <p:spPr>
          <a:xfrm>
            <a:off x="7634968" y="769104"/>
            <a:ext cx="2833734" cy="85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Problem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E2DFEC-E25E-91D9-7581-AC1F5428393B}"/>
              </a:ext>
            </a:extLst>
          </p:cNvPr>
          <p:cNvSpPr txBox="1"/>
          <p:nvPr/>
        </p:nvSpPr>
        <p:spPr>
          <a:xfrm>
            <a:off x="4581710" y="4261238"/>
            <a:ext cx="7054839" cy="2217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Gives a business </a:t>
            </a:r>
            <a:r>
              <a:rPr lang="en-US" sz="2600" i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 FEEDBACK </a:t>
            </a:r>
          </a:p>
          <a:p>
            <a:pPr algn="r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600" i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EYE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an investor to help them </a:t>
            </a:r>
          </a:p>
          <a:p>
            <a:pPr algn="r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become a </a:t>
            </a:r>
            <a:r>
              <a:rPr lang="en-US" sz="2600" i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 INVESTMENT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</a:p>
          <a:p>
            <a:pPr algn="r"/>
            <a:r>
              <a:rPr lang="en-US" sz="2600" i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they make avoidable mistakes</a:t>
            </a: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pic>
        <p:nvPicPr>
          <p:cNvPr id="1026" name="Picture 2" descr="Two hands pointing at each other over black background, stock photo - Stock  Image - Everypixel">
            <a:extLst>
              <a:ext uri="{FF2B5EF4-FFF2-40B4-BE49-F238E27FC236}">
                <a16:creationId xmlns:a16="http://schemas.microsoft.com/office/drawing/2014/main" id="{6E04CD72-798B-E983-B9E3-697DF45E84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35" t="17971" b="26253"/>
          <a:stretch>
            <a:fillRect/>
          </a:stretch>
        </p:blipFill>
        <p:spPr bwMode="auto">
          <a:xfrm rot="19431393">
            <a:off x="6099138" y="1657741"/>
            <a:ext cx="1382117" cy="972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wo hands pointing at each other over black background, stock photo - Stock  Image - Everypixel">
            <a:extLst>
              <a:ext uri="{FF2B5EF4-FFF2-40B4-BE49-F238E27FC236}">
                <a16:creationId xmlns:a16="http://schemas.microsoft.com/office/drawing/2014/main" id="{132D8DD8-2CA0-3233-309A-1B0AEC7406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73" r="50000" b="27552"/>
          <a:stretch>
            <a:fillRect/>
          </a:stretch>
        </p:blipFill>
        <p:spPr bwMode="auto">
          <a:xfrm rot="2495006">
            <a:off x="4666680" y="1628399"/>
            <a:ext cx="1309687" cy="90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CDC4A78-FCE7-F776-7862-431CA31F5C33}"/>
              </a:ext>
            </a:extLst>
          </p:cNvPr>
          <p:cNvSpPr/>
          <p:nvPr/>
        </p:nvSpPr>
        <p:spPr>
          <a:xfrm>
            <a:off x="3777123" y="2642625"/>
            <a:ext cx="466972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are the </a:t>
            </a:r>
            <a:r>
              <a:rPr lang="en-US" sz="28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same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problem</a:t>
            </a:r>
          </a:p>
          <a:p>
            <a:pPr algn="ctr"/>
            <a:r>
              <a:rPr 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with </a:t>
            </a:r>
            <a:r>
              <a:rPr lang="en-US" sz="36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</a:t>
            </a:r>
            <a:r>
              <a:rPr lang="en-US" sz="3600" b="1" i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ne</a:t>
            </a:r>
            <a:r>
              <a:rPr lang="en-US" sz="36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solution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0747132-A56D-0CC4-058C-EDDBCD1A44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283" t="8800" r="6857" b="10254"/>
          <a:stretch>
            <a:fillRect/>
          </a:stretch>
        </p:blipFill>
        <p:spPr>
          <a:xfrm>
            <a:off x="684344" y="3914001"/>
            <a:ext cx="4024486" cy="234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09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with a green eyeball&#10;&#10;AI-generated content may be incorrect.">
            <a:extLst>
              <a:ext uri="{FF2B5EF4-FFF2-40B4-BE49-F238E27FC236}">
                <a16:creationId xmlns:a16="http://schemas.microsoft.com/office/drawing/2014/main" id="{0E39564C-3140-D966-0D6B-0D3BC581BA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140" y="186011"/>
            <a:ext cx="4336184" cy="3058151"/>
          </a:xfrm>
          <a:prstGeom prst="rect">
            <a:avLst/>
          </a:prstGeom>
        </p:spPr>
      </p:pic>
      <p:pic>
        <p:nvPicPr>
          <p:cNvPr id="8" name="Picture 29" descr="Social Media Icons Vector Art, Icons, and Graphics for Free Download">
            <a:extLst>
              <a:ext uri="{FF2B5EF4-FFF2-40B4-BE49-F238E27FC236}">
                <a16:creationId xmlns:a16="http://schemas.microsoft.com/office/drawing/2014/main" id="{F42A348F-3FAC-DD82-58CB-F6A2E8CE1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61" y="4808893"/>
            <a:ext cx="2597220" cy="1298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7" descr="Artificial intelligence Generic gradient outline icon | Freepik">
            <a:extLst>
              <a:ext uri="{FF2B5EF4-FFF2-40B4-BE49-F238E27FC236}">
                <a16:creationId xmlns:a16="http://schemas.microsoft.com/office/drawing/2014/main" id="{F5B68B02-11FB-4718-7D98-6537CA3927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565" y="5291579"/>
            <a:ext cx="1192867" cy="1192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B8231B-1762-807A-8916-E4D835DF0720}"/>
              </a:ext>
            </a:extLst>
          </p:cNvPr>
          <p:cNvSpPr txBox="1"/>
          <p:nvPr/>
        </p:nvSpPr>
        <p:spPr>
          <a:xfrm>
            <a:off x="4451665" y="3721919"/>
            <a:ext cx="33923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Assess company</a:t>
            </a:r>
          </a:p>
          <a:p>
            <a:pPr algn="ctr"/>
            <a:r>
              <a:rPr lang="en-US" b="1" dirty="0"/>
              <a:t> from uploaded documents, links and the web to score them from more than 40 success &amp; risk metrics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FAFC51-331B-BB5F-4A91-0A79FEC8E4AA}"/>
              </a:ext>
            </a:extLst>
          </p:cNvPr>
          <p:cNvSpPr txBox="1"/>
          <p:nvPr/>
        </p:nvSpPr>
        <p:spPr>
          <a:xfrm>
            <a:off x="464203" y="3721919"/>
            <a:ext cx="33923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Attract entrepreneurs</a:t>
            </a:r>
          </a:p>
          <a:p>
            <a:pPr algn="ctr"/>
            <a:r>
              <a:rPr lang="en-US" b="1" dirty="0"/>
              <a:t>using Social Media Portals</a:t>
            </a:r>
          </a:p>
          <a:p>
            <a:pPr algn="ctr"/>
            <a:r>
              <a:rPr lang="en-US" b="1" dirty="0"/>
              <a:t>to take their FREE assessment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B3EE86-101E-F88F-940F-9345668EA2F0}"/>
              </a:ext>
            </a:extLst>
          </p:cNvPr>
          <p:cNvSpPr txBox="1"/>
          <p:nvPr/>
        </p:nvSpPr>
        <p:spPr>
          <a:xfrm>
            <a:off x="8197274" y="3721919"/>
            <a:ext cx="387606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Inform entrepreneurs</a:t>
            </a:r>
          </a:p>
          <a:p>
            <a:pPr algn="ctr"/>
            <a:r>
              <a:rPr lang="en-US" b="1" dirty="0"/>
              <a:t>of areas needing improvement to be a better investment w/our PRESCRIPTIVE SOLUTIONS REPORT</a:t>
            </a:r>
          </a:p>
        </p:txBody>
      </p:sp>
      <p:pic>
        <p:nvPicPr>
          <p:cNvPr id="2050" name="Picture 2" descr="Creative Idea Icon Logo Design Element Royalty Free SVG, Cliparts, Vectors,  and Stock Illustration. Image 80611596.">
            <a:extLst>
              <a:ext uri="{FF2B5EF4-FFF2-40B4-BE49-F238E27FC236}">
                <a16:creationId xmlns:a16="http://schemas.microsoft.com/office/drawing/2014/main" id="{2C832DBD-6B72-5458-66F8-9416A948D9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6" t="20091" r="28901" b="20000"/>
          <a:stretch>
            <a:fillRect/>
          </a:stretch>
        </p:blipFill>
        <p:spPr bwMode="auto">
          <a:xfrm>
            <a:off x="9468892" y="4991235"/>
            <a:ext cx="1297861" cy="1467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lack Arrow Icon White Background Flat Style Arrow Icon Your Stock Vector  by ©drsuthee.hotmail.com 234673094">
            <a:extLst>
              <a:ext uri="{FF2B5EF4-FFF2-40B4-BE49-F238E27FC236}">
                <a16:creationId xmlns:a16="http://schemas.microsoft.com/office/drawing/2014/main" id="{EBFBAB4A-3465-7D08-0362-5DE04E1F7D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54" b="31516"/>
          <a:stretch>
            <a:fillRect/>
          </a:stretch>
        </p:blipFill>
        <p:spPr bwMode="auto">
          <a:xfrm flipV="1">
            <a:off x="2923743" y="3011446"/>
            <a:ext cx="1865638" cy="77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Black Arrow Icon White Background Flat Style Arrow Icon Your Stock Vector  by ©drsuthee.hotmail.com 234673094">
            <a:extLst>
              <a:ext uri="{FF2B5EF4-FFF2-40B4-BE49-F238E27FC236}">
                <a16:creationId xmlns:a16="http://schemas.microsoft.com/office/drawing/2014/main" id="{3814E1A6-44BE-A3C5-8CEF-5EBE3FD4C0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54" b="31516"/>
          <a:stretch>
            <a:fillRect/>
          </a:stretch>
        </p:blipFill>
        <p:spPr bwMode="auto">
          <a:xfrm flipV="1">
            <a:off x="6911205" y="3011447"/>
            <a:ext cx="1865638" cy="774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669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0AEE8-FB46-3B6E-E366-D584905F0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with a green eyeball&#10;&#10;AI-generated content may be incorrect.">
            <a:extLst>
              <a:ext uri="{FF2B5EF4-FFF2-40B4-BE49-F238E27FC236}">
                <a16:creationId xmlns:a16="http://schemas.microsoft.com/office/drawing/2014/main" id="{EA7490D1-E177-DC91-606A-3AD0A540D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305" y="253133"/>
            <a:ext cx="3224454" cy="22740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DE6669-149E-9720-85C1-EA8936DBC81E}"/>
              </a:ext>
            </a:extLst>
          </p:cNvPr>
          <p:cNvSpPr txBox="1"/>
          <p:nvPr/>
        </p:nvSpPr>
        <p:spPr>
          <a:xfrm>
            <a:off x="678493" y="2292340"/>
            <a:ext cx="10835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800080"/>
                </a:solidFill>
              </a:rPr>
              <a:t>Completed Assessment yields three reports simultaneously: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24215BD-98F6-D8B6-C673-4C15A6B04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910" y="3057695"/>
            <a:ext cx="1237239" cy="1237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30,400+ 3d Icons Payment Stock Illustrations, Royalty-Free Vector Graphics  &amp; Clip Art - iStock">
            <a:extLst>
              <a:ext uri="{FF2B5EF4-FFF2-40B4-BE49-F238E27FC236}">
                <a16:creationId xmlns:a16="http://schemas.microsoft.com/office/drawing/2014/main" id="{376C751F-AFCA-2A36-61CF-C763989FEC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93" t="15190" r="9396" b="15510"/>
          <a:stretch>
            <a:fillRect/>
          </a:stretch>
        </p:blipFill>
        <p:spPr bwMode="auto">
          <a:xfrm>
            <a:off x="5448821" y="3101373"/>
            <a:ext cx="1691015" cy="119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EE14FAD-C39B-9F9D-FD14-367967140596}"/>
              </a:ext>
            </a:extLst>
          </p:cNvPr>
          <p:cNvSpPr txBox="1"/>
          <p:nvPr/>
        </p:nvSpPr>
        <p:spPr>
          <a:xfrm>
            <a:off x="450938" y="4196219"/>
            <a:ext cx="3807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Entrepreneur Summary Report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Summary results from each metric (shown as green, yellow or red)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Explanation of metric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One Free excerpt from full prescriptive report </a:t>
            </a:r>
          </a:p>
        </p:txBody>
      </p:sp>
      <p:pic>
        <p:nvPicPr>
          <p:cNvPr id="7" name="Picture 6" descr="30,400+ 3d Icons Payment Stock Illustrations, Royalty-Free Vector Graphics  &amp; Clip Art - iStock">
            <a:extLst>
              <a:ext uri="{FF2B5EF4-FFF2-40B4-BE49-F238E27FC236}">
                <a16:creationId xmlns:a16="http://schemas.microsoft.com/office/drawing/2014/main" id="{D393C287-1E12-68DE-65BA-C7FCB453EC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93" t="15190" r="9396" b="15510"/>
          <a:stretch>
            <a:fillRect/>
          </a:stretch>
        </p:blipFill>
        <p:spPr bwMode="auto">
          <a:xfrm>
            <a:off x="9247043" y="3101373"/>
            <a:ext cx="1691015" cy="119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76FB507-6F63-E91B-8650-503B4A8C9A7A}"/>
              </a:ext>
            </a:extLst>
          </p:cNvPr>
          <p:cNvSpPr txBox="1"/>
          <p:nvPr/>
        </p:nvSpPr>
        <p:spPr>
          <a:xfrm>
            <a:off x="4572000" y="4196219"/>
            <a:ext cx="3807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Full Opt-in Report w/ Prescriptive Solutions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Numerical score from each metric w explanation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Full evaluation of each metric plus prescriptive solutions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Weighted confidence score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B23E36-FE5E-3B11-B207-6B1E3356A863}"/>
              </a:ext>
            </a:extLst>
          </p:cNvPr>
          <p:cNvSpPr txBox="1"/>
          <p:nvPr/>
        </p:nvSpPr>
        <p:spPr>
          <a:xfrm>
            <a:off x="8480120" y="4196219"/>
            <a:ext cx="3711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Investor Summary Report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Numerical score for each success and risk metric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Weighted confidence score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Investor profile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White label ready</a:t>
            </a:r>
          </a:p>
        </p:txBody>
      </p:sp>
    </p:spTree>
    <p:extLst>
      <p:ext uri="{BB962C8B-B14F-4D97-AF65-F5344CB8AC3E}">
        <p14:creationId xmlns:p14="http://schemas.microsoft.com/office/powerpoint/2010/main" val="2539432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1CE76BE-D3E5-761F-4A1E-448A6EBB8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27" y="1808722"/>
            <a:ext cx="2902054" cy="2738226"/>
          </a:xfrm>
          <a:prstGeom prst="ellipse">
            <a:avLst/>
          </a:prstGeom>
          <a:solidFill>
            <a:srgbClr val="0000CC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2400" b="1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n-US" sz="24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Estimated Weekly Funding Requests by Stage (U.S.)</a:t>
            </a: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n-US" sz="24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7B6F85-ACFE-95BB-F268-81EAB8448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06897"/>
              </p:ext>
            </p:extLst>
          </p:nvPr>
        </p:nvGraphicFramePr>
        <p:xfrm>
          <a:off x="4354255" y="950350"/>
          <a:ext cx="6752670" cy="3745651"/>
        </p:xfrm>
        <a:graphic>
          <a:graphicData uri="http://schemas.openxmlformats.org/drawingml/2006/table">
            <a:tbl>
              <a:tblPr/>
              <a:tblGrid>
                <a:gridCol w="2365847">
                  <a:extLst>
                    <a:ext uri="{9D8B030D-6E8A-4147-A177-3AD203B41FA5}">
                      <a16:colId xmlns:a16="http://schemas.microsoft.com/office/drawing/2014/main" val="1668960385"/>
                    </a:ext>
                  </a:extLst>
                </a:gridCol>
                <a:gridCol w="2400335">
                  <a:extLst>
                    <a:ext uri="{9D8B030D-6E8A-4147-A177-3AD203B41FA5}">
                      <a16:colId xmlns:a16="http://schemas.microsoft.com/office/drawing/2014/main" val="3911755093"/>
                    </a:ext>
                  </a:extLst>
                </a:gridCol>
                <a:gridCol w="1986488">
                  <a:extLst>
                    <a:ext uri="{9D8B030D-6E8A-4147-A177-3AD203B41FA5}">
                      <a16:colId xmlns:a16="http://schemas.microsoft.com/office/drawing/2014/main" val="2527318899"/>
                    </a:ext>
                  </a:extLst>
                </a:gridCol>
              </a:tblGrid>
              <a:tr h="8056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Funding Stage</a:t>
                      </a: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# of Startups Seeking Funding per Week (Est.)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Acceptance Rates (Avg.)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204164"/>
                  </a:ext>
                </a:extLst>
              </a:tr>
              <a:tr h="5439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Pre-Seed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(idea stage, MVP, early traction)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4,000 - 8,000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&lt;1% - 3% (high rejection rate)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90464"/>
                  </a:ext>
                </a:extLst>
              </a:tr>
              <a:tr h="5439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Seed</a:t>
                      </a: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 (some traction, early revenue)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3,000 - 6,000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1% - 5%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537401"/>
                  </a:ext>
                </a:extLst>
              </a:tr>
              <a:tr h="5439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Series A</a:t>
                      </a: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 (scaling, strong growth)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1,500 - 3,000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5% - 10%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749487"/>
                  </a:ext>
                </a:extLst>
              </a:tr>
              <a:tr h="5439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1" i="0" u="none" strike="noStrike">
                          <a:effectLst/>
                          <a:latin typeface="Arial" panose="020B0604020202020204" pitchFamily="34" charset="0"/>
                        </a:rPr>
                        <a:t>Series B+</a:t>
                      </a:r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 (growth-stage, expansion)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500 - 2,000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10% - 25%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903128"/>
                  </a:ext>
                </a:extLst>
              </a:tr>
              <a:tr h="76441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b="1" i="0" u="none" strike="noStrike" dirty="0">
                          <a:effectLst/>
                          <a:latin typeface="Arial" panose="020B0604020202020204" pitchFamily="34" charset="0"/>
                        </a:rPr>
                        <a:t>Other Funding Sources</a:t>
                      </a: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 (banks, SBA, crowdfunding)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1,000 - 2,000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Varies</a:t>
                      </a:r>
                    </a:p>
                  </a:txBody>
                  <a:tcPr marL="87071" marR="87071" marT="43536" marB="435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60440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F85CEA4A-7633-AD1B-DA20-F1A771C8F269}"/>
              </a:ext>
            </a:extLst>
          </p:cNvPr>
          <p:cNvSpPr/>
          <p:nvPr/>
        </p:nvSpPr>
        <p:spPr>
          <a:xfrm>
            <a:off x="2937720" y="242464"/>
            <a:ext cx="781887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How BIG is our potential market</a:t>
            </a:r>
            <a:r>
              <a:rPr lang="en-US" sz="40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?</a:t>
            </a:r>
            <a:endParaRPr lang="en-US" sz="40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3B83ADC-7020-2D48-23C7-777A85B6E8EA}"/>
              </a:ext>
            </a:extLst>
          </p:cNvPr>
          <p:cNvSpPr/>
          <p:nvPr/>
        </p:nvSpPr>
        <p:spPr>
          <a:xfrm>
            <a:off x="2579242" y="4927283"/>
            <a:ext cx="1681422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revenue goal</a:t>
            </a:r>
          </a:p>
          <a:p>
            <a:pPr algn="ctr"/>
            <a:r>
              <a:rPr lang="en-US" sz="2400" b="1" cap="none" spc="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@ 6 </a:t>
            </a:r>
            <a:r>
              <a:rPr lang="en-US" sz="2400" b="1" cap="none" spc="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mos</a:t>
            </a:r>
            <a:endParaRPr lang="en-US" sz="2400" b="1" cap="none" spc="0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n-US" sz="2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After release</a:t>
            </a:r>
            <a:endParaRPr lang="en-US" sz="2000" b="1" cap="none" spc="0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97194F-0204-F848-8C7A-72838F945401}"/>
              </a:ext>
            </a:extLst>
          </p:cNvPr>
          <p:cNvSpPr txBox="1"/>
          <p:nvPr/>
        </p:nvSpPr>
        <p:spPr>
          <a:xfrm>
            <a:off x="4587881" y="4875728"/>
            <a:ext cx="57299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Arial Nova" panose="020B0504020202020204" pitchFamily="34" charset="0"/>
              </a:rPr>
              <a:t>$500 </a:t>
            </a:r>
            <a:r>
              <a:rPr lang="en-US" sz="2800" dirty="0">
                <a:solidFill>
                  <a:srgbClr val="0000FF"/>
                </a:solidFill>
                <a:latin typeface="Arial Nova" panose="020B0504020202020204" pitchFamily="34" charset="0"/>
              </a:rPr>
              <a:t>for our opt-in full report 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Arial Nova" panose="020B0504020202020204" pitchFamily="34" charset="0"/>
              </a:rPr>
              <a:t>x 10</a:t>
            </a:r>
            <a:r>
              <a:rPr lang="en-US" sz="2800" dirty="0">
                <a:solidFill>
                  <a:srgbClr val="0000FF"/>
                </a:solidFill>
                <a:latin typeface="Arial Nova" panose="020B0504020202020204" pitchFamily="34" charset="0"/>
              </a:rPr>
              <a:t> opt-ins per day =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Arial Nova" panose="020B0504020202020204" pitchFamily="34" charset="0"/>
              </a:rPr>
              <a:t>$1.8 Million in annual revenue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716A6448-9322-5099-E296-D38CB980172B}"/>
              </a:ext>
            </a:extLst>
          </p:cNvPr>
          <p:cNvSpPr/>
          <p:nvPr/>
        </p:nvSpPr>
        <p:spPr>
          <a:xfrm>
            <a:off x="2380684" y="4238251"/>
            <a:ext cx="2319709" cy="2565371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33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38934B1-3BF8-010C-25A6-C48FBAB18C36}"/>
              </a:ext>
            </a:extLst>
          </p:cNvPr>
          <p:cNvSpPr txBox="1"/>
          <p:nvPr/>
        </p:nvSpPr>
        <p:spPr>
          <a:xfrm>
            <a:off x="907550" y="574372"/>
            <a:ext cx="10376899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200" b="1" dirty="0"/>
              <a:t>WHY NOW?  </a:t>
            </a:r>
          </a:p>
          <a:p>
            <a:pPr algn="ctr">
              <a:buNone/>
            </a:pPr>
            <a:r>
              <a:rPr lang="en-US" sz="3200" b="1" dirty="0"/>
              <a:t>WHY EYE ON VENTURE?</a:t>
            </a:r>
            <a:endParaRPr lang="en-US" sz="4400" b="1" dirty="0"/>
          </a:p>
          <a:p>
            <a:pPr>
              <a:buNone/>
            </a:pPr>
            <a:endParaRPr lang="en-US" sz="1100" b="1" dirty="0"/>
          </a:p>
          <a:p>
            <a:r>
              <a:rPr lang="en-US" sz="2000" b="1" dirty="0">
                <a:solidFill>
                  <a:srgbClr val="C00000"/>
                </a:solidFill>
              </a:rPr>
              <a:t>Investors can participate in a game-changing venture that could redefine how startup risk is assessed—and capture substantial financial upside in the process.</a:t>
            </a:r>
          </a:p>
          <a:p>
            <a:endParaRPr lang="en-US" sz="1600" b="1" i="1" dirty="0">
              <a:solidFill>
                <a:srgbClr val="0000FF"/>
              </a:solidFill>
            </a:endParaRPr>
          </a:p>
          <a:p>
            <a:r>
              <a:rPr lang="en-US" sz="1600" b="1" i="1" dirty="0">
                <a:solidFill>
                  <a:srgbClr val="0000FF"/>
                </a:solidFill>
              </a:rPr>
              <a:t>Eye On Venture</a:t>
            </a:r>
            <a:r>
              <a:rPr lang="en-US" sz="1600" dirty="0"/>
              <a:t> represents a </a:t>
            </a:r>
            <a:r>
              <a:rPr lang="en-US" sz="1600" b="1" dirty="0"/>
              <a:t>high-upside investment opportunity</a:t>
            </a:r>
            <a:r>
              <a:rPr lang="en-US" sz="1600" dirty="0"/>
              <a:t> due to its </a:t>
            </a:r>
            <a:r>
              <a:rPr lang="en-US" sz="1600" b="1" dirty="0"/>
              <a:t>scalability, unique market positioning, and potential for rapid adoption</a:t>
            </a:r>
            <a:r>
              <a:rPr lang="en-US" sz="1600" dirty="0"/>
              <a:t>. </a:t>
            </a:r>
          </a:p>
          <a:p>
            <a:endParaRPr lang="en-US" sz="1600" b="1" dirty="0"/>
          </a:p>
          <a:p>
            <a:r>
              <a:rPr lang="en-US" sz="1600" b="1" i="1" dirty="0">
                <a:solidFill>
                  <a:srgbClr val="0000FF"/>
                </a:solidFill>
              </a:rPr>
              <a:t>Eye On Venture</a:t>
            </a:r>
            <a:r>
              <a:rPr lang="en-US" sz="1600" dirty="0"/>
              <a:t> </a:t>
            </a:r>
            <a:r>
              <a:rPr lang="en-US" sz="1600" b="1" dirty="0"/>
              <a:t>is low-risk for our own investors, </a:t>
            </a:r>
            <a:r>
              <a:rPr lang="en-US" sz="1600" dirty="0"/>
              <a:t>because our growth will be organic through a </a:t>
            </a:r>
            <a:r>
              <a:rPr lang="en-US" sz="1600" b="1" dirty="0"/>
              <a:t>substantial</a:t>
            </a:r>
            <a:r>
              <a:rPr lang="en-US" sz="1600" dirty="0"/>
              <a:t> revenue stream expected to drive all other development and business costs.  The platform design and development is nearly 100% ready.  The only significant step that remains is coding and IT elements, including a pay wall.  </a:t>
            </a:r>
          </a:p>
          <a:p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600" b="1" dirty="0"/>
              <a:t>First-Mover Advantage in a High-Need Market</a:t>
            </a:r>
          </a:p>
          <a:p>
            <a:pPr>
              <a:buNone/>
            </a:pPr>
            <a:r>
              <a:rPr lang="en-US" sz="1400" b="1" i="1" dirty="0">
                <a:solidFill>
                  <a:srgbClr val="0000FF"/>
                </a:solidFill>
              </a:rPr>
              <a:t>Eye On Venture</a:t>
            </a:r>
            <a:r>
              <a:rPr lang="en-US" sz="1400" dirty="0"/>
              <a:t> would gain early access to a disruptive platform in an untapped niche.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600" b="1" dirty="0"/>
              <a:t>Large, Underserved Market</a:t>
            </a:r>
          </a:p>
          <a:p>
            <a:pPr>
              <a:buNone/>
            </a:pPr>
            <a:r>
              <a:rPr lang="en-US" sz="1400" dirty="0"/>
              <a:t>Tens of thousands of startups and investors struggle with evaluating early-stage companies. </a:t>
            </a:r>
            <a:r>
              <a:rPr lang="en-US" sz="1400" b="1" i="1" dirty="0">
                <a:solidFill>
                  <a:srgbClr val="0000FF"/>
                </a:solidFill>
              </a:rPr>
              <a:t>Eye On Venture </a:t>
            </a:r>
            <a:r>
              <a:rPr lang="en-US" sz="1400" dirty="0"/>
              <a:t>creates a </a:t>
            </a:r>
            <a:r>
              <a:rPr lang="en-US" sz="1400" b="1" dirty="0"/>
              <a:t>high-demand</a:t>
            </a:r>
            <a:r>
              <a:rPr lang="en-US" sz="1400" dirty="0"/>
              <a:t> tool for </a:t>
            </a:r>
            <a:r>
              <a:rPr lang="en-US" sz="1400" b="1" i="1" dirty="0"/>
              <a:t>founders</a:t>
            </a:r>
            <a:r>
              <a:rPr lang="en-US" sz="1400" dirty="0"/>
              <a:t> seeking funding and prescriptive growth advice and </a:t>
            </a:r>
            <a:r>
              <a:rPr lang="en-US" sz="1400" b="1" i="1" dirty="0"/>
              <a:t>investors</a:t>
            </a:r>
            <a:r>
              <a:rPr lang="en-US" sz="1400" dirty="0"/>
              <a:t> looking to filter better deals and reduce risk.</a:t>
            </a:r>
          </a:p>
          <a:p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883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ABB0914-0B9A-7E78-C663-EFD5A9E6E9AB}"/>
              </a:ext>
            </a:extLst>
          </p:cNvPr>
          <p:cNvSpPr txBox="1"/>
          <p:nvPr/>
        </p:nvSpPr>
        <p:spPr>
          <a:xfrm>
            <a:off x="768484" y="1901426"/>
            <a:ext cx="11205882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600" b="1" dirty="0"/>
              <a:t>AI-Enhanced, Scalable Model</a:t>
            </a:r>
          </a:p>
          <a:p>
            <a:pPr>
              <a:buNone/>
            </a:pPr>
            <a:r>
              <a:rPr lang="en-US" sz="1400" dirty="0"/>
              <a:t>The </a:t>
            </a:r>
            <a:r>
              <a:rPr lang="en-US" sz="1400" b="1" i="1" dirty="0">
                <a:solidFill>
                  <a:srgbClr val="0000FF"/>
                </a:solidFill>
              </a:rPr>
              <a:t>Eye On Venture </a:t>
            </a:r>
            <a:r>
              <a:rPr lang="en-US" sz="1400" dirty="0"/>
              <a:t>assessment system is </a:t>
            </a:r>
            <a:r>
              <a:rPr lang="en-US" sz="1400" b="1" dirty="0"/>
              <a:t>fully automated and AI-powered</a:t>
            </a:r>
            <a:r>
              <a:rPr lang="en-US" sz="1400" dirty="0"/>
              <a:t>, making it infinitely scalable. 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400" b="1" dirty="0"/>
              <a:t>Multiple Revenue Streams &amp; Recurring Income Potential</a:t>
            </a:r>
          </a:p>
          <a:p>
            <a:pPr>
              <a:buNone/>
            </a:pPr>
            <a:r>
              <a:rPr lang="en-US" sz="1400" dirty="0"/>
              <a:t>The platform has </a:t>
            </a:r>
            <a:r>
              <a:rPr lang="en-US" sz="1400" b="1" dirty="0"/>
              <a:t>built-in monetization</a:t>
            </a:r>
            <a:r>
              <a:rPr lang="en-US" sz="1400" dirty="0"/>
              <a:t> via multiple pathways, from revenue to licensing to exit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400" b="1" dirty="0"/>
              <a:t>Strategic Differentiation &amp; Competitive Edge</a:t>
            </a:r>
          </a:p>
          <a:p>
            <a:r>
              <a:rPr lang="en-US" sz="1400" b="1" i="1" dirty="0">
                <a:solidFill>
                  <a:srgbClr val="0000FF"/>
                </a:solidFill>
              </a:rPr>
              <a:t>Eye On Venture </a:t>
            </a:r>
            <a:r>
              <a:rPr lang="en-US" sz="1400" dirty="0"/>
              <a:t>does </a:t>
            </a:r>
            <a:r>
              <a:rPr lang="en-US" sz="1400" b="1" dirty="0"/>
              <a:t>not</a:t>
            </a:r>
            <a:r>
              <a:rPr lang="en-US" sz="1400" dirty="0"/>
              <a:t> just assess startups—it provides </a:t>
            </a:r>
            <a:r>
              <a:rPr lang="en-US" sz="1400" b="1" dirty="0"/>
              <a:t>actionable, prescriptive solutions</a:t>
            </a:r>
            <a:r>
              <a:rPr lang="en-US" sz="1400" dirty="0"/>
              <a:t> to improve their likelihood of success with an </a:t>
            </a:r>
            <a:r>
              <a:rPr lang="en-US" sz="1400" b="1" dirty="0"/>
              <a:t>objective, structured, and repeatable</a:t>
            </a:r>
            <a:r>
              <a:rPr lang="en-US" sz="1400" dirty="0"/>
              <a:t> methodology, making it more trustworthy for investors.</a:t>
            </a:r>
          </a:p>
          <a:p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600" b="1" dirty="0"/>
              <a:t>Network Effects &amp; Growth Potential</a:t>
            </a:r>
          </a:p>
          <a:p>
            <a:pPr>
              <a:buNone/>
            </a:pPr>
            <a:r>
              <a:rPr lang="en-US" sz="1400" dirty="0"/>
              <a:t>The more startups that take the assessment, the more valuable the </a:t>
            </a:r>
            <a:r>
              <a:rPr lang="en-US" sz="1400" b="1" i="1" dirty="0">
                <a:solidFill>
                  <a:srgbClr val="0000FF"/>
                </a:solidFill>
              </a:rPr>
              <a:t>Eye On Venture </a:t>
            </a:r>
            <a:r>
              <a:rPr lang="en-US" sz="1400" dirty="0"/>
              <a:t>platform becomes. 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600" b="1" dirty="0"/>
              <a:t>Strong Market Timing</a:t>
            </a:r>
          </a:p>
          <a:p>
            <a:pPr>
              <a:buNone/>
            </a:pPr>
            <a:r>
              <a:rPr lang="en-US" sz="1400" dirty="0"/>
              <a:t>With VCs, Angels and other investors becoming more selective, investors need </a:t>
            </a:r>
            <a:r>
              <a:rPr lang="en-US" sz="1400" b="1" dirty="0"/>
              <a:t>better, data-backed decision-making tools</a:t>
            </a:r>
            <a:r>
              <a:rPr lang="en-US" sz="1400" dirty="0"/>
              <a:t>. </a:t>
            </a:r>
            <a:r>
              <a:rPr lang="en-US" sz="1400" b="1" i="1" dirty="0">
                <a:solidFill>
                  <a:srgbClr val="0000FF"/>
                </a:solidFill>
              </a:rPr>
              <a:t>Eye On Venture </a:t>
            </a:r>
            <a:r>
              <a:rPr lang="en-US" sz="1400" dirty="0"/>
              <a:t>aligns perfectly with this shift toward smarter investing and efficiency-driven capital allocation.</a:t>
            </a:r>
          </a:p>
          <a:p>
            <a:pPr>
              <a:buNone/>
            </a:pPr>
            <a:endParaRPr lang="en-US" sz="1400" dirty="0"/>
          </a:p>
          <a:p>
            <a:pPr>
              <a:buNone/>
            </a:pPr>
            <a:r>
              <a:rPr lang="en-US" sz="1600" b="1" dirty="0">
                <a:latin typeface="Berlin Sans FB" panose="020E0602020502020306" pitchFamily="34" charset="0"/>
              </a:rPr>
              <a:t>√ </a:t>
            </a:r>
            <a:r>
              <a:rPr lang="en-US" sz="1600" b="1" dirty="0"/>
              <a:t>Potential for High-Value Exit</a:t>
            </a:r>
          </a:p>
          <a:p>
            <a:pPr>
              <a:buNone/>
            </a:pPr>
            <a:r>
              <a:rPr lang="en-US" sz="1400" dirty="0"/>
              <a:t>Successful </a:t>
            </a:r>
            <a:r>
              <a:rPr lang="en-US" sz="1400" b="1" dirty="0"/>
              <a:t>SaaS and AI-driven B2B platforms</a:t>
            </a:r>
            <a:r>
              <a:rPr lang="en-US" sz="1400" dirty="0"/>
              <a:t> often attract strong acquisitions or strategic partnerships with major players in venture capital, private equity, and startup accelerators.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70578B-1A85-9ABB-D258-71B40076E13C}"/>
              </a:ext>
            </a:extLst>
          </p:cNvPr>
          <p:cNvSpPr txBox="1"/>
          <p:nvPr/>
        </p:nvSpPr>
        <p:spPr>
          <a:xfrm>
            <a:off x="1937951" y="584279"/>
            <a:ext cx="83160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200" b="1" dirty="0"/>
              <a:t>WHY NOW?  </a:t>
            </a:r>
          </a:p>
          <a:p>
            <a:pPr algn="ctr">
              <a:buNone/>
            </a:pPr>
            <a:r>
              <a:rPr lang="en-US" sz="3200" b="1" dirty="0"/>
              <a:t>WHY EYE ON VENTURE?</a:t>
            </a:r>
          </a:p>
        </p:txBody>
      </p:sp>
    </p:spTree>
    <p:extLst>
      <p:ext uri="{BB962C8B-B14F-4D97-AF65-F5344CB8AC3E}">
        <p14:creationId xmlns:p14="http://schemas.microsoft.com/office/powerpoint/2010/main" val="1054784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794</Words>
  <Application>Microsoft Office PowerPoint</Application>
  <PresentationFormat>Widescreen</PresentationFormat>
  <Paragraphs>113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Arial Narrow</vt:lpstr>
      <vt:lpstr>Arial Nova</vt:lpstr>
      <vt:lpstr>Berlin Sans FB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Rubens</dc:creator>
  <cp:lastModifiedBy>Gary Rubens</cp:lastModifiedBy>
  <cp:revision>63</cp:revision>
  <cp:lastPrinted>2025-03-17T18:10:01Z</cp:lastPrinted>
  <dcterms:created xsi:type="dcterms:W3CDTF">2024-12-09T18:30:32Z</dcterms:created>
  <dcterms:modified xsi:type="dcterms:W3CDTF">2025-10-27T19:55:50Z</dcterms:modified>
</cp:coreProperties>
</file>